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7" r:id="rId3"/>
    <p:sldId id="259" r:id="rId4"/>
    <p:sldId id="261" r:id="rId5"/>
    <p:sldId id="267" r:id="rId6"/>
    <p:sldId id="265" r:id="rId7"/>
    <p:sldId id="264" r:id="rId8"/>
    <p:sldId id="260" r:id="rId9"/>
    <p:sldId id="263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79980" autoAdjust="0"/>
  </p:normalViewPr>
  <p:slideViewPr>
    <p:cSldViewPr snapToGrid="0">
      <p:cViewPr>
        <p:scale>
          <a:sx n="75" d="100"/>
          <a:sy n="75" d="100"/>
        </p:scale>
        <p:origin x="195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B4BC8-7612-4A78-B87D-4DCDEC19DC6A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C1AD1-416C-4AFF-B15C-14A3FAC0B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5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</a:t>
            </a:r>
            <a:r>
              <a:rPr lang="en-US" baseline="0" dirty="0" smtClean="0"/>
              <a:t> separate </a:t>
            </a:r>
            <a:r>
              <a:rPr lang="en-US" baseline="0" dirty="0" err="1" smtClean="0"/>
              <a:t>PLCg</a:t>
            </a:r>
            <a:r>
              <a:rPr lang="en-US" baseline="0" dirty="0" smtClean="0"/>
              <a:t>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0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</a:t>
            </a:r>
            <a:r>
              <a:rPr lang="en-US" baseline="0" dirty="0" smtClean="0"/>
              <a:t> separate </a:t>
            </a:r>
            <a:r>
              <a:rPr lang="en-US" baseline="0" dirty="0" err="1" smtClean="0"/>
              <a:t>PLCg</a:t>
            </a:r>
            <a:r>
              <a:rPr lang="en-US" baseline="0" dirty="0" smtClean="0"/>
              <a:t>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3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If refractory period of one compartment is different, sometimes a wave will move through the A/P boundary and sometimes not, resulting in variable frequency. This was observed ex vivo as well.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81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Variance of gamma</a:t>
            </a:r>
            <a:r>
              <a:rPr lang="en-US" baseline="0" dirty="0" smtClean="0"/>
              <a:t> distribution is alpha/theta^2 where alpha is the first input, and theta is the second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C1AD1-416C-4AFF-B15C-14A3FAC0B2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25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means effect was observed.</a:t>
            </a:r>
          </a:p>
          <a:p>
            <a:pPr marL="0" indent="0">
              <a:buFontTx/>
              <a:buNone/>
            </a:pPr>
            <a:r>
              <a:rPr lang="en-US" dirty="0" smtClean="0"/>
              <a:t>- means no effect was observed.</a:t>
            </a:r>
          </a:p>
          <a:p>
            <a:pPr marL="0" indent="0">
              <a:buFontTx/>
              <a:buNone/>
            </a:pPr>
            <a:r>
              <a:rPr lang="en-US" dirty="0" smtClean="0"/>
              <a:t>Parameters were varied</a:t>
            </a:r>
            <a:r>
              <a:rPr lang="en-US" baseline="0" dirty="0" smtClean="0"/>
              <a:t> by 30% up and down.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Amplitude is the concentration of calcium at the maximum.</a:t>
            </a:r>
          </a:p>
          <a:p>
            <a:r>
              <a:rPr lang="en-US" dirty="0" smtClean="0"/>
              <a:t>Steady state concentration is the concentration of calcium at the minimum.</a:t>
            </a:r>
          </a:p>
          <a:p>
            <a:r>
              <a:rPr lang="en-US" dirty="0" smtClean="0"/>
              <a:t>Frequency is the number of </a:t>
            </a:r>
            <a:r>
              <a:rPr lang="en-US" dirty="0" err="1" smtClean="0"/>
              <a:t>wavefronts</a:t>
            </a:r>
            <a:r>
              <a:rPr lang="en-US" dirty="0" smtClean="0"/>
              <a:t> occurring</a:t>
            </a:r>
            <a:r>
              <a:rPr lang="en-US" baseline="0" dirty="0" smtClean="0"/>
              <a:t> per time.</a:t>
            </a:r>
          </a:p>
          <a:p>
            <a:r>
              <a:rPr lang="en-US" baseline="0" dirty="0" smtClean="0"/>
              <a:t>Speed is the slope of the position/time curve of the </a:t>
            </a:r>
            <a:r>
              <a:rPr lang="en-US" baseline="0" dirty="0" err="1" smtClean="0"/>
              <a:t>wavefronts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C1AD1-416C-4AFF-B15C-14A3FAC0B2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Variance of gamma</a:t>
            </a:r>
            <a:r>
              <a:rPr lang="en-US" baseline="0" dirty="0" smtClean="0"/>
              <a:t> distribution is alpha/theta^2 where alpha is the first input, and theta is the second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C1AD1-416C-4AFF-B15C-14A3FAC0B2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6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4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2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5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2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4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1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90.png"/><Relationship Id="rId5" Type="http://schemas.openxmlformats.org/officeDocument/2006/relationships/image" Target="../media/image25.png"/><Relationship Id="rId10" Type="http://schemas.openxmlformats.org/officeDocument/2006/relationships/image" Target="../media/image280.png"/><Relationship Id="rId4" Type="http://schemas.openxmlformats.org/officeDocument/2006/relationships/image" Target="../media/image23.png"/><Relationship Id="rId9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8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mechanism of calcium propagation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827640" y="35819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014765" y="5993958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>
            <a:off x="1706880" y="2139632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79" name="Terminator 36"/>
          <p:cNvSpPr/>
          <p:nvPr/>
        </p:nvSpPr>
        <p:spPr>
          <a:xfrm>
            <a:off x="5022528" y="4784544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6644640" y="4668932"/>
            <a:ext cx="270860" cy="253209"/>
            <a:chOff x="5657676" y="4425629"/>
            <a:chExt cx="270860" cy="253209"/>
          </a:xfrm>
        </p:grpSpPr>
        <p:sp>
          <p:nvSpPr>
            <p:cNvPr id="81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5211750" y="5421598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852829" y="4555207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3398808" y="2659106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87" name="Oval 86"/>
          <p:cNvSpPr/>
          <p:nvPr/>
        </p:nvSpPr>
        <p:spPr>
          <a:xfrm rot="16200000">
            <a:off x="3089781" y="4132504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val 87"/>
          <p:cNvSpPr/>
          <p:nvPr/>
        </p:nvSpPr>
        <p:spPr>
          <a:xfrm rot="16200000">
            <a:off x="3508021" y="4132504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val 88"/>
          <p:cNvSpPr/>
          <p:nvPr/>
        </p:nvSpPr>
        <p:spPr>
          <a:xfrm rot="16200000">
            <a:off x="3315277" y="4412769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 rot="16200000">
            <a:off x="3315277" y="3996346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657088" y="4664173"/>
            <a:ext cx="270860" cy="253209"/>
            <a:chOff x="4502367" y="4415989"/>
            <a:chExt cx="270860" cy="253209"/>
          </a:xfrm>
        </p:grpSpPr>
        <p:sp>
          <p:nvSpPr>
            <p:cNvPr id="92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Straight Connector 94"/>
          <p:cNvCxnSpPr/>
          <p:nvPr/>
        </p:nvCxnSpPr>
        <p:spPr>
          <a:xfrm flipH="1">
            <a:off x="8555580" y="2677040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96" name="Freeform 95"/>
          <p:cNvSpPr/>
          <p:nvPr/>
        </p:nvSpPr>
        <p:spPr>
          <a:xfrm>
            <a:off x="2811555" y="2124244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reeform 96"/>
          <p:cNvSpPr/>
          <p:nvPr/>
        </p:nvSpPr>
        <p:spPr>
          <a:xfrm flipH="1">
            <a:off x="3398808" y="2155011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7998095" y="2131404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reeform 98"/>
          <p:cNvSpPr/>
          <p:nvPr/>
        </p:nvSpPr>
        <p:spPr>
          <a:xfrm flipH="1" flipV="1">
            <a:off x="3398806" y="5423937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reeform 99"/>
          <p:cNvSpPr/>
          <p:nvPr/>
        </p:nvSpPr>
        <p:spPr>
          <a:xfrm flipV="1">
            <a:off x="7968327" y="537118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9172600" y="2121532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102" name="Freeform 101"/>
          <p:cNvSpPr/>
          <p:nvPr/>
        </p:nvSpPr>
        <p:spPr>
          <a:xfrm flipH="1">
            <a:off x="8585348" y="21041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9142832" y="5986765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104" name="Freeform 103"/>
          <p:cNvSpPr/>
          <p:nvPr/>
        </p:nvSpPr>
        <p:spPr>
          <a:xfrm flipH="1" flipV="1">
            <a:off x="8570389" y="537182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1718491" y="6041439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106" name="Freeform 105"/>
          <p:cNvSpPr/>
          <p:nvPr/>
        </p:nvSpPr>
        <p:spPr>
          <a:xfrm flipV="1">
            <a:off x="2811554" y="5423938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val 106"/>
          <p:cNvSpPr/>
          <p:nvPr/>
        </p:nvSpPr>
        <p:spPr>
          <a:xfrm rot="5400000">
            <a:off x="8243895" y="4161498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 rot="5400000">
            <a:off x="7957288" y="4161498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val 108"/>
          <p:cNvSpPr/>
          <p:nvPr/>
        </p:nvSpPr>
        <p:spPr>
          <a:xfrm rot="5400000">
            <a:off x="8434820" y="4025340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val 109"/>
          <p:cNvSpPr/>
          <p:nvPr/>
        </p:nvSpPr>
        <p:spPr>
          <a:xfrm rot="5400000">
            <a:off x="8434820" y="4441763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902293" y="4515043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3968313" y="2134511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876443" y="331437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2188032" y="4565600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9000848" y="4652811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530070" y="4699540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5953500" y="5111758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111758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Freeform 117"/>
          <p:cNvSpPr/>
          <p:nvPr/>
        </p:nvSpPr>
        <p:spPr>
          <a:xfrm>
            <a:off x="6416040" y="4091812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5796237" y="4183252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30385" y="131122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Freeform 121"/>
          <p:cNvSpPr/>
          <p:nvPr/>
        </p:nvSpPr>
        <p:spPr>
          <a:xfrm>
            <a:off x="4518660" y="1973452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5074594" y="4868577"/>
                <a:ext cx="787010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𝑆𝐸𝑅𝐶𝐴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4" y="4868577"/>
                <a:ext cx="787010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Freeform 124"/>
          <p:cNvSpPr/>
          <p:nvPr/>
        </p:nvSpPr>
        <p:spPr>
          <a:xfrm>
            <a:off x="7364361" y="3812084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7429121" y="3809653"/>
                <a:ext cx="1249316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1600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1600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121" y="3809653"/>
                <a:ext cx="1249316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3633303" y="4011167"/>
                <a:ext cx="1468927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sz="1600" i="1" baseline="30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600" baseline="30000">
                              <a:solidFill>
                                <a:srgbClr val="FFFF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sz="1600" i="1" baseline="30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600" baseline="30000">
                              <a:solidFill>
                                <a:srgbClr val="FFFF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303" y="4011167"/>
                <a:ext cx="146892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Freeform 127"/>
          <p:cNvSpPr/>
          <p:nvPr/>
        </p:nvSpPr>
        <p:spPr>
          <a:xfrm>
            <a:off x="2281084" y="3989065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6325495" y="4159957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6433754" y="4413804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33705" y="4369323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2" name="Freeform 131"/>
          <p:cNvSpPr/>
          <p:nvPr/>
        </p:nvSpPr>
        <p:spPr>
          <a:xfrm>
            <a:off x="4350115" y="1953787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670081" y="1906540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9097062" y="3793184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515855" y="3557011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Freeform 136"/>
          <p:cNvSpPr/>
          <p:nvPr/>
        </p:nvSpPr>
        <p:spPr>
          <a:xfrm>
            <a:off x="7007359" y="2455233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6063570" y="4225039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6279606" y="4508952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974105" y="4647610"/>
                <a:ext cx="804003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1600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05" y="4647610"/>
                <a:ext cx="804003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6493611" y="2685988"/>
                <a:ext cx="595291" cy="307777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611" y="2685988"/>
                <a:ext cx="595291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Freeform 141"/>
          <p:cNvSpPr/>
          <p:nvPr/>
        </p:nvSpPr>
        <p:spPr>
          <a:xfrm>
            <a:off x="6926580" y="3870832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7634320" y="1823014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7775408" y="2470184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>
            <a:off x="8171648" y="2460024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6378321" y="4178375"/>
                <a:ext cx="650114" cy="358303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321" y="4178375"/>
                <a:ext cx="650114" cy="358303"/>
              </a:xfrm>
              <a:prstGeom prst="rect">
                <a:avLst/>
              </a:prstGeom>
              <a:blipFill rotWithShape="0">
                <a:blip r:embed="rId8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4103160" y="2750870"/>
                <a:ext cx="784382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160" y="2750870"/>
                <a:ext cx="784382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4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mechanism of calcium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827640" y="4046925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14765" y="6458906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6" name="Straight Connector 5"/>
          <p:cNvCxnSpPr/>
          <p:nvPr/>
        </p:nvCxnSpPr>
        <p:spPr>
          <a:xfrm>
            <a:off x="1706880" y="26045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7" name="Terminator 36"/>
          <p:cNvSpPr/>
          <p:nvPr/>
        </p:nvSpPr>
        <p:spPr>
          <a:xfrm>
            <a:off x="5022528" y="5249492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44640" y="5133880"/>
            <a:ext cx="270860" cy="253209"/>
            <a:chOff x="5657676" y="4425629"/>
            <a:chExt cx="270860" cy="253209"/>
          </a:xfrm>
        </p:grpSpPr>
        <p:sp>
          <p:nvSpPr>
            <p:cNvPr id="9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11750" y="5886546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2829" y="5020155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398808" y="3124054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15" name="Oval 14"/>
          <p:cNvSpPr/>
          <p:nvPr/>
        </p:nvSpPr>
        <p:spPr>
          <a:xfrm rot="16200000">
            <a:off x="3089781" y="4597452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rot="16200000">
            <a:off x="3508021" y="4597452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rot="16200000">
            <a:off x="3315277" y="4877717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 rot="16200000">
            <a:off x="3315277" y="4461294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57088" y="5129121"/>
            <a:ext cx="270860" cy="253209"/>
            <a:chOff x="4502367" y="4415989"/>
            <a:chExt cx="270860" cy="253209"/>
          </a:xfrm>
        </p:grpSpPr>
        <p:sp>
          <p:nvSpPr>
            <p:cNvPr id="20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8555580" y="3141988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4" name="Freeform 23"/>
          <p:cNvSpPr/>
          <p:nvPr/>
        </p:nvSpPr>
        <p:spPr>
          <a:xfrm>
            <a:off x="2811555" y="258919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3398808" y="261995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998095" y="259635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26"/>
          <p:cNvSpPr/>
          <p:nvPr/>
        </p:nvSpPr>
        <p:spPr>
          <a:xfrm flipH="1" flipV="1">
            <a:off x="3398806" y="5888885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7968327" y="583613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9172600" y="25864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0" name="Freeform 29"/>
          <p:cNvSpPr/>
          <p:nvPr/>
        </p:nvSpPr>
        <p:spPr>
          <a:xfrm flipH="1">
            <a:off x="8585348" y="2569123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9142832" y="6451713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2" name="Freeform 31"/>
          <p:cNvSpPr/>
          <p:nvPr/>
        </p:nvSpPr>
        <p:spPr>
          <a:xfrm flipH="1" flipV="1">
            <a:off x="8570389" y="58367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718491" y="6506387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4" name="Freeform 33"/>
          <p:cNvSpPr/>
          <p:nvPr/>
        </p:nvSpPr>
        <p:spPr>
          <a:xfrm flipV="1">
            <a:off x="2811554" y="5888886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8243895" y="4626446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 rot="5400000">
            <a:off x="7957288" y="4626446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8434820" y="4490288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rot="5400000">
            <a:off x="8434820" y="4906711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2293" y="4979991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40" name="Freeform 39"/>
          <p:cNvSpPr/>
          <p:nvPr/>
        </p:nvSpPr>
        <p:spPr>
          <a:xfrm>
            <a:off x="3968313" y="2599459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765863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116630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876443" y="3779327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188032" y="5030548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9000848" y="511775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0070" y="5164488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/>
          <p:cNvSpPr/>
          <p:nvPr/>
        </p:nvSpPr>
        <p:spPr>
          <a:xfrm>
            <a:off x="6416040" y="4556760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796237" y="4648200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566551" y="4558056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30385" y="17761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518660" y="2438400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536232" y="307627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927587" y="2683669"/>
            <a:ext cx="270860" cy="253209"/>
            <a:chOff x="4502367" y="4415989"/>
            <a:chExt cx="270860" cy="253209"/>
          </a:xfrm>
        </p:grpSpPr>
        <p:sp>
          <p:nvSpPr>
            <p:cNvPr id="55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chemeClr val="accent2"/>
                </a:gs>
                <a:gs pos="79000">
                  <a:schemeClr val="accent2"/>
                </a:gs>
                <a:gs pos="51000">
                  <a:schemeClr val="accent2">
                    <a:lumMod val="40000"/>
                    <a:lumOff val="60000"/>
                  </a:scheme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366417" y="1905851"/>
            <a:ext cx="120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Mechanical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5212080" y="2352040"/>
            <a:ext cx="228600" cy="248920"/>
          </a:xfrm>
          <a:custGeom>
            <a:avLst/>
            <a:gdLst>
              <a:gd name="connsiteX0" fmla="*/ 228600 w 228600"/>
              <a:gd name="connsiteY0" fmla="*/ 0 h 248920"/>
              <a:gd name="connsiteX1" fmla="*/ 142240 w 228600"/>
              <a:gd name="connsiteY1" fmla="*/ 81280 h 248920"/>
              <a:gd name="connsiteX2" fmla="*/ 35560 w 228600"/>
              <a:gd name="connsiteY2" fmla="*/ 203200 h 248920"/>
              <a:gd name="connsiteX3" fmla="*/ 0 w 228600"/>
              <a:gd name="connsiteY3" fmla="*/ 248920 h 2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48920">
                <a:moveTo>
                  <a:pt x="228600" y="0"/>
                </a:moveTo>
                <a:cubicBezTo>
                  <a:pt x="201506" y="23706"/>
                  <a:pt x="174413" y="47413"/>
                  <a:pt x="142240" y="81280"/>
                </a:cubicBezTo>
                <a:cubicBezTo>
                  <a:pt x="110067" y="115147"/>
                  <a:pt x="59267" y="175260"/>
                  <a:pt x="35560" y="203200"/>
                </a:cubicBezTo>
                <a:cubicBezTo>
                  <a:pt x="11853" y="231140"/>
                  <a:pt x="0" y="248920"/>
                  <a:pt x="0" y="24892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164518" y="2490345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44121" y="362495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56427" y="2855435"/>
            <a:ext cx="8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TRPN Channel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23800" y="5379121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7364361" y="4277032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682642" y="477021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8778" y="482466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281084" y="4454013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6325495" y="4624905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433754" y="4878752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33705" y="4834271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1" name="Freeform 70"/>
          <p:cNvSpPr/>
          <p:nvPr/>
        </p:nvSpPr>
        <p:spPr>
          <a:xfrm>
            <a:off x="4350115" y="2418735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433524" y="401451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6670081" y="2371488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097062" y="4258132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2515855" y="402195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7007359" y="2920181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6063570" y="4689987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279606" y="4973900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83675" y="4787902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36381" y="315995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6926580" y="4335780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4907280" y="2339340"/>
            <a:ext cx="838200" cy="1805940"/>
          </a:xfrm>
          <a:custGeom>
            <a:avLst/>
            <a:gdLst>
              <a:gd name="connsiteX0" fmla="*/ 0 w 838200"/>
              <a:gd name="connsiteY0" fmla="*/ 0 h 1805940"/>
              <a:gd name="connsiteX1" fmla="*/ 144780 w 838200"/>
              <a:gd name="connsiteY1" fmla="*/ 205740 h 1805940"/>
              <a:gd name="connsiteX2" fmla="*/ 182880 w 838200"/>
              <a:gd name="connsiteY2" fmla="*/ 1074420 h 1805940"/>
              <a:gd name="connsiteX3" fmla="*/ 358140 w 838200"/>
              <a:gd name="connsiteY3" fmla="*/ 1569720 h 1805940"/>
              <a:gd name="connsiteX4" fmla="*/ 838200 w 838200"/>
              <a:gd name="connsiteY4" fmla="*/ 1805940 h 180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1805940">
                <a:moveTo>
                  <a:pt x="0" y="0"/>
                </a:moveTo>
                <a:cubicBezTo>
                  <a:pt x="57150" y="13335"/>
                  <a:pt x="114300" y="26670"/>
                  <a:pt x="144780" y="205740"/>
                </a:cubicBezTo>
                <a:cubicBezTo>
                  <a:pt x="175260" y="384810"/>
                  <a:pt x="147320" y="847090"/>
                  <a:pt x="182880" y="1074420"/>
                </a:cubicBezTo>
                <a:cubicBezTo>
                  <a:pt x="218440" y="1301750"/>
                  <a:pt x="248920" y="1447800"/>
                  <a:pt x="358140" y="1569720"/>
                </a:cubicBezTo>
                <a:cubicBezTo>
                  <a:pt x="467360" y="1691640"/>
                  <a:pt x="652780" y="1748790"/>
                  <a:pt x="838200" y="180594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4320" y="2287962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7775408" y="2935132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8171648" y="2924972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86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76" y="2431180"/>
            <a:ext cx="2922468" cy="29224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60" y="2431699"/>
            <a:ext cx="2921431" cy="29214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95" y="2429374"/>
            <a:ext cx="2926080" cy="29260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SLIDE IS WRONG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7891" y="6211669"/>
            <a:ext cx="29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8000s to 10000s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055223" y="4983798"/>
                <a:ext cx="2298129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23" y="4983798"/>
                <a:ext cx="229812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 rot="16200000">
            <a:off x="37005" y="3690720"/>
            <a:ext cx="221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 (s, 8000-10000)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4272" y="2318096"/>
            <a:ext cx="0" cy="327187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14272" y="5589975"/>
            <a:ext cx="32778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2190" y="5655220"/>
            <a:ext cx="230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Position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𝜇m, 0-300)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44280" y="4983798"/>
                <a:ext cx="1989711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280" y="4983798"/>
                <a:ext cx="198971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1396220" y="2075368"/>
            <a:ext cx="97243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73769" y="1707169"/>
            <a:ext cx="969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601962" y="2429374"/>
                <a:ext cx="1750736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962" y="2429374"/>
                <a:ext cx="1750736" cy="376578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139012" y="2429374"/>
                <a:ext cx="1794979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=1.00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012" y="2429374"/>
                <a:ext cx="1794979" cy="376578"/>
              </a:xfrm>
              <a:prstGeom prst="rect">
                <a:avLst/>
              </a:prstGeom>
              <a:blipFill rotWithShape="0"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081454" y="4984316"/>
                <a:ext cx="1435521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454" y="4984316"/>
                <a:ext cx="14355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718149" y="2429374"/>
                <a:ext cx="1798826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49" y="2429374"/>
                <a:ext cx="1798826" cy="376578"/>
              </a:xfrm>
              <a:prstGeom prst="rect">
                <a:avLst/>
              </a:prstGeom>
              <a:blipFill rotWithShape="0"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65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436640" y="4815971"/>
            <a:ext cx="4123944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825" y="4820846"/>
            <a:ext cx="5080592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0825" y="3316554"/>
            <a:ext cx="8814835" cy="8294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0825" y="1720313"/>
            <a:ext cx="11806855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PDE model (Version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7964" y="1887733"/>
                <a:ext cx="11753026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𝐸𝑅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𝑆𝐸𝑅𝐶𝐴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𝑆𝐸𝑅𝐶𝐴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𝑙𝑒𝑎𝑘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𝑙𝑒𝑎𝑘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4" y="1887733"/>
                <a:ext cx="11753026" cy="630173"/>
              </a:xfrm>
              <a:prstGeom prst="rect">
                <a:avLst/>
              </a:prstGeom>
              <a:blipFill rotWithShape="0">
                <a:blip r:embed="rId3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6048" y="4900888"/>
                <a:ext cx="4611262" cy="5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8" y="4900888"/>
                <a:ext cx="4611262" cy="538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52330" y="3407992"/>
                <a:ext cx="8596008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  <m:r>
                                            <a:rPr lang="en-US" i="1" baseline="30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baseline="30000">
                                              <a:solidFill>
                                                <a:schemeClr val="tx1"/>
                                              </a:solidFill>
                                              <a:latin typeface="Arial" panose="020B0604020202020204" pitchFamily="34" charset="0"/>
                                              <a:cs typeface="Arial" panose="020B0604020202020204" pitchFamily="34" charset="0"/>
                                            </a:rPr>
                                            <m:t>+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𝐼𝑃</m:t>
                                          </m:r>
                                          <m:r>
                                            <a:rPr lang="en-US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𝐸𝑅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  <m:r>
                                    <a:rPr lang="en-US" b="0" i="1" baseline="30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US" b="0" i="1" baseline="30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𝑆𝐸𝑅𝐶𝐴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𝑆𝐸𝑅𝐶𝐴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30" y="3407992"/>
                <a:ext cx="8596008" cy="633122"/>
              </a:xfrm>
              <a:prstGeom prst="rect">
                <a:avLst/>
              </a:prstGeom>
              <a:blipFill rotWithShape="0">
                <a:blip r:embed="rId5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574239" y="4896013"/>
                <a:ext cx="3848746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39" y="4896013"/>
                <a:ext cx="3848746" cy="6380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5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0" y="4704090"/>
            <a:ext cx="5597471" cy="667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0825" y="2864430"/>
            <a:ext cx="4123944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825" y="4820846"/>
            <a:ext cx="5080592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0825" y="3869851"/>
            <a:ext cx="3631500" cy="8294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0825" y="1720313"/>
            <a:ext cx="5185815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PDE model (Version 2)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37964" y="1887733"/>
                <a:ext cx="4989892" cy="5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𝑆𝐸𝑅𝐶𝐴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4" y="1887733"/>
                <a:ext cx="4989892" cy="5380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6048" y="4900888"/>
                <a:ext cx="4030911" cy="5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8" y="4900888"/>
                <a:ext cx="4030911" cy="538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52329" y="3961289"/>
                <a:ext cx="3316741" cy="606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𝑓𝑙𝑢𝑥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𝑆𝐸𝑅𝐶𝐴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9" y="3961289"/>
                <a:ext cx="3316741" cy="6062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88424" y="2944472"/>
                <a:ext cx="3848746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24" y="2944472"/>
                <a:ext cx="3848746" cy="6380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096000" y="1690688"/>
            <a:ext cx="5597471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55124" y="1858108"/>
                <a:ext cx="5411033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𝐸𝑅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  <m:r>
                                <a:rPr lang="en-US" i="1" baseline="300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24" y="1858108"/>
                <a:ext cx="5411033" cy="630173"/>
              </a:xfrm>
              <a:prstGeom prst="rect">
                <a:avLst/>
              </a:prstGeom>
              <a:blipFill rotWithShape="0">
                <a:blip r:embed="rId7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6096000" y="2779478"/>
            <a:ext cx="5597471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55124" y="2946898"/>
                <a:ext cx="2679773" cy="62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𝑆𝐸𝑅𝐶𝐴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𝑆𝐸𝑅𝐶𝐴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𝑆𝐸𝑅𝐶𝐴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24" y="2946898"/>
                <a:ext cx="2679773" cy="6250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6096000" y="3899476"/>
            <a:ext cx="5597471" cy="667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55124" y="4066896"/>
                <a:ext cx="3129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𝑙𝑒𝑎𝑘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𝑙𝑒𝑎𝑘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24" y="4066896"/>
                <a:ext cx="312919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75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22325" y="4796968"/>
                <a:ext cx="1986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25" y="4796968"/>
                <a:ext cx="1986185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penetrance may be explained by differential cell properties in compartments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826256" y="4012341"/>
            <a:ext cx="69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70482" y="1880850"/>
            <a:ext cx="0" cy="448637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0482" y="6367220"/>
            <a:ext cx="450296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00168" y="6346896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603003" y="1879285"/>
            <a:ext cx="4270446" cy="4272012"/>
            <a:chOff x="1603003" y="1879285"/>
            <a:chExt cx="4270446" cy="42720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003" y="1880851"/>
              <a:ext cx="4270446" cy="427044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971869" y="1879285"/>
              <a:ext cx="901209" cy="276999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b="1" baseline="-25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0.14</a:t>
              </a:r>
              <a:endParaRPr lang="en-US" sz="1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3003" y="1879286"/>
              <a:ext cx="901209" cy="276999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b="1" baseline="-25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0.20</a:t>
              </a:r>
              <a:endParaRPr lang="en-US" sz="1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44394" y="5770058"/>
              <a:ext cx="1197764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2046" y="5770058"/>
              <a:ext cx="1082348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/>
            <p:cNvCxnSpPr>
              <a:stCxn id="3" idx="0"/>
              <a:endCxn id="3" idx="2"/>
            </p:cNvCxnSpPr>
            <p:nvPr/>
          </p:nvCxnSpPr>
          <p:spPr>
            <a:xfrm>
              <a:off x="3738226" y="1880851"/>
              <a:ext cx="0" cy="4270446"/>
            </a:xfrm>
            <a:prstGeom prst="line">
              <a:avLst/>
            </a:prstGeom>
            <a:ln w="41275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309450" y="1762466"/>
            <a:ext cx="4572000" cy="4386587"/>
            <a:chOff x="6309450" y="1762466"/>
            <a:chExt cx="4572000" cy="43865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309450" y="1880850"/>
              <a:ext cx="4572000" cy="426820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617710" y="5778541"/>
              <a:ext cx="1197764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46926" y="5778541"/>
              <a:ext cx="1082348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8628635" y="1762466"/>
              <a:ext cx="8229" cy="4384227"/>
            </a:xfrm>
            <a:prstGeom prst="line">
              <a:avLst/>
            </a:prstGeom>
            <a:ln w="41275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8673808" y="2659987"/>
              <a:ext cx="598882" cy="101686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8091055" y="3482109"/>
              <a:ext cx="1116919" cy="120073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8654654" y="4344046"/>
              <a:ext cx="598882" cy="101686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16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613" y="2430411"/>
            <a:ext cx="2921431" cy="29214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52" y="2429374"/>
            <a:ext cx="2922468" cy="29224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95" y="2429374"/>
            <a:ext cx="2926080" cy="29260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Signal variance may explain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pulse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wave transition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7891" y="6211669"/>
            <a:ext cx="29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8000s to 10000s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053914" y="4982510"/>
                <a:ext cx="2298130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1.00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914" y="4982510"/>
                <a:ext cx="229813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 rot="16200000">
            <a:off x="37005" y="3690720"/>
            <a:ext cx="221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 (s, 8000-10000)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4272" y="2318096"/>
            <a:ext cx="0" cy="327187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14272" y="5589975"/>
            <a:ext cx="32778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2190" y="5655220"/>
            <a:ext cx="230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Position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𝜇m, 0-300)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635590" y="4982510"/>
                <a:ext cx="2298130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0.01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590" y="4982510"/>
                <a:ext cx="2298130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1396220" y="2075368"/>
            <a:ext cx="97243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73769" y="1707169"/>
            <a:ext cx="969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9667032" y="2429374"/>
                <a:ext cx="1685012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1.00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7032" y="2429374"/>
                <a:ext cx="1685012" cy="376578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248708" y="2429374"/>
                <a:ext cx="1685012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0.01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708" y="2429374"/>
                <a:ext cx="1685012" cy="376578"/>
              </a:xfrm>
              <a:prstGeom prst="rect">
                <a:avLst/>
              </a:prstGeom>
              <a:blipFill rotWithShape="0"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081454" y="4984316"/>
                <a:ext cx="1435521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454" y="4984316"/>
                <a:ext cx="14355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828474" y="2429374"/>
                <a:ext cx="1685012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474" y="2429374"/>
                <a:ext cx="1685012" cy="376578"/>
              </a:xfrm>
              <a:prstGeom prst="rect">
                <a:avLst/>
              </a:prstGeom>
              <a:blipFill rotWithShape="0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34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arameter sensitivity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4189871"/>
                  </p:ext>
                </p:extLst>
              </p:nvPr>
            </p:nvGraphicFramePr>
            <p:xfrm>
              <a:off x="838200" y="136525"/>
              <a:ext cx="10693400" cy="62804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6200"/>
                    <a:gridCol w="1879600"/>
                    <a:gridCol w="1977771"/>
                    <a:gridCol w="2103120"/>
                    <a:gridCol w="1697609"/>
                    <a:gridCol w="16891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Parameter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Category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Amplitude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Steady state</a:t>
                          </a:r>
                          <a:r>
                            <a:rPr lang="en-US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concentration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Frequency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Speed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𝑓𝑙𝑢𝑥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𝐶𝑎</m:t>
                                    </m:r>
                                    <m:r>
                                      <a:rPr lang="en-US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aseline="3000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𝑆𝐸𝑅𝐶𝐴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𝑆𝐸𝑅𝐶𝐴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𝑆𝐸𝑅𝐶𝐴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𝑙𝑒𝑎𝑘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𝑚𝑒𝑑𝑖𝑎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𝑙𝑒𝑎𝑘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𝐸𝑅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2+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𝑃𝐿𝐶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Diffusion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𝐶𝑎</m:t>
                                    </m:r>
                                    <m:r>
                                      <a:rPr lang="en-US" i="1" baseline="30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aseline="3000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4189871"/>
                  </p:ext>
                </p:extLst>
              </p:nvPr>
            </p:nvGraphicFramePr>
            <p:xfrm>
              <a:off x="838200" y="136525"/>
              <a:ext cx="10693400" cy="63306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6200"/>
                    <a:gridCol w="1879600"/>
                    <a:gridCol w="1977771"/>
                    <a:gridCol w="2103120"/>
                    <a:gridCol w="1697609"/>
                    <a:gridCol w="168910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Parameter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Category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Amplitude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Steady state</a:t>
                          </a:r>
                          <a:r>
                            <a:rPr lang="en-US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concentration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Frequency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Speed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80328" r="-695928" b="-1455738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43651" r="-399351" b="-276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280328" r="-695928" b="-135573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971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356923" r="-695928" b="-117230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947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456923" r="-695928" b="-107230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593443" r="-695928" b="-104262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287302" r="-399351" b="-45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971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650769" r="-695928" b="-87846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800000" r="-695928" b="-83606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400000" r="-399351" b="-36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900000" r="-695928" b="-73606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9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016667" r="-695928" b="-64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1016667" r="-399351" b="-64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098361" r="-695928" b="-5377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523438" r="-399351" b="-2039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4048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091045" r="-695928" b="-38955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266667" r="-695928" b="-31428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643548" r="-399351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411475" r="-695928" b="-22459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511475" r="-695928" b="-12459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Diffusion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611475" r="-695928" b="-2459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521200" y="1730693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521200" y="1730693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521200" y="1750724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21200" y="1730693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64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SLIDES: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09-26 at 3.54.0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40736" y="1731584"/>
            <a:ext cx="2028133" cy="2028133"/>
          </a:xfrm>
          <a:prstGeom prst="rect">
            <a:avLst/>
          </a:prstGeom>
        </p:spPr>
      </p:pic>
      <p:pic>
        <p:nvPicPr>
          <p:cNvPr id="10" name="Picture 9" descr="Screen Shot 2013-09-26 at 3.58.4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8037" y="1685544"/>
            <a:ext cx="2033925" cy="2029968"/>
          </a:xfrm>
          <a:prstGeom prst="rect">
            <a:avLst/>
          </a:prstGeom>
        </p:spPr>
      </p:pic>
      <p:pic>
        <p:nvPicPr>
          <p:cNvPr id="11" name="Picture 10" descr="Screen Shot 2013-09-26 at 4.02.57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5837" y="1685544"/>
            <a:ext cx="2045889" cy="20299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95868" y="1286507"/>
            <a:ext cx="1313160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Whole disc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6946" y="1286507"/>
            <a:ext cx="992559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Anterior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1011" y="1286507"/>
            <a:ext cx="1107975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Posterior</a:t>
            </a:r>
          </a:p>
        </p:txBody>
      </p:sp>
      <p:pic>
        <p:nvPicPr>
          <p:cNvPr id="3" name="Picture 2" descr="CalciumTimePlot_092013_D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16" y="3819144"/>
            <a:ext cx="7778820" cy="3048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specificity of Ca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transients</a:t>
            </a:r>
          </a:p>
        </p:txBody>
      </p:sp>
    </p:spTree>
    <p:extLst>
      <p:ext uri="{BB962C8B-B14F-4D97-AF65-F5344CB8AC3E}">
        <p14:creationId xmlns:p14="http://schemas.microsoft.com/office/powerpoint/2010/main" val="9928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dyWav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268"/>
          <a:stretch/>
        </p:blipFill>
        <p:spPr>
          <a:xfrm>
            <a:off x="4040188" y="2499879"/>
            <a:ext cx="3605963" cy="2931103"/>
          </a:xfrm>
        </p:spPr>
      </p:pic>
    </p:spTree>
    <p:extLst>
      <p:ext uri="{BB962C8B-B14F-4D97-AF65-F5344CB8AC3E}">
        <p14:creationId xmlns:p14="http://schemas.microsoft.com/office/powerpoint/2010/main" val="32393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414</Words>
  <Application>Microsoft Office PowerPoint</Application>
  <PresentationFormat>Widescreen</PresentationFormat>
  <Paragraphs>214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Gill Sans</vt:lpstr>
      <vt:lpstr>Office Theme</vt:lpstr>
      <vt:lpstr>Molecular mechanism of calcium propagation</vt:lpstr>
      <vt:lpstr>PDE model (Version 1)</vt:lpstr>
      <vt:lpstr>PDE model (Version 2)</vt:lpstr>
      <vt:lpstr>Boundary penetrance may be explained by differential cell properties in compartments</vt:lpstr>
      <vt:lpstr>Signal variance may explain pulse to wave transition</vt:lpstr>
      <vt:lpstr>Parameter sensitivity results</vt:lpstr>
      <vt:lpstr>OTHER SLIDES:</vt:lpstr>
      <vt:lpstr>PowerPoint Presentation</vt:lpstr>
      <vt:lpstr>PowerPoint Presentation</vt:lpstr>
      <vt:lpstr>Molecular mechanism of calcium propagation</vt:lpstr>
      <vt:lpstr>THIS SLIDE IS WRONG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AIChE Final</dc:title>
  <dc:creator>Pavel Brodskiy</dc:creator>
  <cp:lastModifiedBy>Pavel Brodskiy</cp:lastModifiedBy>
  <cp:revision>85</cp:revision>
  <dcterms:created xsi:type="dcterms:W3CDTF">2015-11-08T01:16:04Z</dcterms:created>
  <dcterms:modified xsi:type="dcterms:W3CDTF">2015-11-08T10:24:05Z</dcterms:modified>
</cp:coreProperties>
</file>